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5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9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4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0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6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7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4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1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96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5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26A5D-84E2-410F-9AF0-F082E71F3B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8D7125-F4DE-40B1-B061-C80FE0B4A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5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687512"/>
            <a:ext cx="2836863" cy="3265488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5156200" y="1556883"/>
            <a:ext cx="4818224" cy="38877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الميزان الصرفي </a:t>
            </a:r>
          </a:p>
          <a:p>
            <a:pPr algn="ctr"/>
            <a:r>
              <a:rPr lang="ar-AE" sz="5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للصف التاسع </a:t>
            </a:r>
            <a:endParaRPr lang="en-US" sz="5400" dirty="0"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6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/>
              <a:t>نواتج التعلم 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-AE" dirty="0"/>
          </a:p>
          <a:p>
            <a:pPr marL="0" indent="0" algn="r">
              <a:buNone/>
            </a:pPr>
            <a:r>
              <a:rPr lang="ar-AE" dirty="0"/>
              <a:t>-</a:t>
            </a:r>
            <a:r>
              <a:rPr lang="ar-AE" sz="4400" dirty="0"/>
              <a:t>أن يتعرف الطالب الميزان الصرفي ، ويستخدمه في وزن الكلمات الصحيحة والمعتلة 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13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ما المقصود بالميزان الصرفي ؟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2019300"/>
            <a:ext cx="9601196" cy="385656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AE" sz="2800" dirty="0"/>
              <a:t>هو ميزان نزن به كلمات اللغة العربية </a:t>
            </a:r>
          </a:p>
          <a:p>
            <a:pPr marL="0" indent="0" algn="r">
              <a:buNone/>
            </a:pPr>
            <a:r>
              <a:rPr lang="ar-AE" sz="2800" dirty="0">
                <a:solidFill>
                  <a:schemeClr val="accent4"/>
                </a:solidFill>
              </a:rPr>
              <a:t>ويمثل</a:t>
            </a:r>
            <a:r>
              <a:rPr lang="ar-AE" sz="2800" dirty="0"/>
              <a:t> الميزان الصرفي مادة (</a:t>
            </a:r>
            <a:r>
              <a:rPr lang="ar-AE" sz="2800" dirty="0">
                <a:solidFill>
                  <a:srgbClr val="FF0000"/>
                </a:solidFill>
              </a:rPr>
              <a:t>فَعَلَ</a:t>
            </a:r>
            <a:r>
              <a:rPr lang="ar-AE" sz="2800" dirty="0"/>
              <a:t> ) </a:t>
            </a:r>
          </a:p>
          <a:p>
            <a:pPr marL="0" indent="0" algn="r">
              <a:buNone/>
            </a:pPr>
            <a:r>
              <a:rPr lang="ar-AE" sz="2800" dirty="0"/>
              <a:t>ويسمى الحرف </a:t>
            </a:r>
            <a:r>
              <a:rPr lang="ar-AE" sz="2800" dirty="0">
                <a:solidFill>
                  <a:srgbClr val="FF0000"/>
                </a:solidFill>
              </a:rPr>
              <a:t>الأول</a:t>
            </a:r>
            <a:r>
              <a:rPr lang="ar-AE" sz="2800" dirty="0"/>
              <a:t> من الكلمة </a:t>
            </a:r>
            <a:r>
              <a:rPr lang="ar-AE" sz="2800" dirty="0">
                <a:solidFill>
                  <a:srgbClr val="FF0000"/>
                </a:solidFill>
              </a:rPr>
              <a:t>فاء</a:t>
            </a:r>
            <a:r>
              <a:rPr lang="ar-AE" sz="2800" dirty="0"/>
              <a:t> الكلمة ، والحرف </a:t>
            </a:r>
            <a:r>
              <a:rPr lang="ar-AE" sz="2800" dirty="0">
                <a:solidFill>
                  <a:srgbClr val="FF0000"/>
                </a:solidFill>
              </a:rPr>
              <a:t>الثاني</a:t>
            </a:r>
            <a:r>
              <a:rPr lang="ar-AE" sz="2800" dirty="0"/>
              <a:t> </a:t>
            </a:r>
            <a:r>
              <a:rPr lang="ar-AE" sz="2800" dirty="0">
                <a:solidFill>
                  <a:srgbClr val="FF0000"/>
                </a:solidFill>
              </a:rPr>
              <a:t>عين</a:t>
            </a:r>
            <a:r>
              <a:rPr lang="ar-AE" sz="2800" dirty="0"/>
              <a:t> الكلمة ، والحرف </a:t>
            </a:r>
            <a:r>
              <a:rPr lang="ar-AE" sz="2800">
                <a:solidFill>
                  <a:srgbClr val="FF0000"/>
                </a:solidFill>
              </a:rPr>
              <a:t>الثالث  لام</a:t>
            </a:r>
            <a:r>
              <a:rPr lang="ar-AE" sz="2800"/>
              <a:t>  </a:t>
            </a:r>
            <a:r>
              <a:rPr lang="ar-AE" sz="2800" dirty="0"/>
              <a:t>الكلمة </a:t>
            </a:r>
          </a:p>
          <a:p>
            <a:pPr marL="0" indent="0" algn="r">
              <a:buNone/>
            </a:pPr>
            <a:r>
              <a:rPr lang="ar-AE" sz="2800" dirty="0">
                <a:solidFill>
                  <a:srgbClr val="FF0000"/>
                </a:solidFill>
              </a:rPr>
              <a:t>مثل</a:t>
            </a:r>
            <a:r>
              <a:rPr lang="ar-AE" sz="2800" dirty="0"/>
              <a:t> : </a:t>
            </a:r>
            <a:r>
              <a:rPr lang="ar-AE" sz="2800" dirty="0">
                <a:solidFill>
                  <a:srgbClr val="0070C0"/>
                </a:solidFill>
              </a:rPr>
              <a:t>كَتَبَ</a:t>
            </a:r>
            <a:r>
              <a:rPr lang="ar-AE" sz="2800" dirty="0"/>
              <a:t>  على وزن </a:t>
            </a:r>
            <a:r>
              <a:rPr lang="ar-AE" sz="2800" dirty="0">
                <a:solidFill>
                  <a:srgbClr val="C00000"/>
                </a:solidFill>
              </a:rPr>
              <a:t>فَعَلَ </a:t>
            </a:r>
          </a:p>
          <a:p>
            <a:pPr marL="0" indent="0" algn="r">
              <a:buNone/>
            </a:pPr>
            <a:r>
              <a:rPr lang="ar-AE" sz="2800" dirty="0"/>
              <a:t>تسمى (</a:t>
            </a:r>
            <a:r>
              <a:rPr lang="ar-AE" sz="2800" dirty="0">
                <a:solidFill>
                  <a:srgbClr val="C00000"/>
                </a:solidFill>
              </a:rPr>
              <a:t>الكاف</a:t>
            </a:r>
            <a:r>
              <a:rPr lang="ar-AE" sz="2800" dirty="0"/>
              <a:t> ) </a:t>
            </a:r>
            <a:r>
              <a:rPr lang="ar-AE" sz="2800" dirty="0">
                <a:solidFill>
                  <a:srgbClr val="FF0000"/>
                </a:solidFill>
              </a:rPr>
              <a:t>فاء</a:t>
            </a:r>
            <a:r>
              <a:rPr lang="ar-AE" sz="2800" dirty="0"/>
              <a:t> الكلمة ، </a:t>
            </a:r>
            <a:r>
              <a:rPr lang="ar-AE" sz="2800" dirty="0">
                <a:solidFill>
                  <a:srgbClr val="C00000"/>
                </a:solidFill>
              </a:rPr>
              <a:t>و(التاء</a:t>
            </a:r>
            <a:r>
              <a:rPr lang="ar-AE" sz="2800" dirty="0"/>
              <a:t>) </a:t>
            </a:r>
            <a:r>
              <a:rPr lang="ar-AE" sz="2800" dirty="0">
                <a:solidFill>
                  <a:srgbClr val="FF0000"/>
                </a:solidFill>
              </a:rPr>
              <a:t>عين</a:t>
            </a:r>
            <a:r>
              <a:rPr lang="ar-AE" sz="2800" dirty="0"/>
              <a:t> الكلمة ، و (</a:t>
            </a:r>
            <a:r>
              <a:rPr lang="ar-AE" sz="2800" dirty="0">
                <a:solidFill>
                  <a:srgbClr val="C00000"/>
                </a:solidFill>
              </a:rPr>
              <a:t>الباء</a:t>
            </a:r>
            <a:r>
              <a:rPr lang="ar-AE" sz="2800" dirty="0"/>
              <a:t> ) </a:t>
            </a:r>
            <a:r>
              <a:rPr lang="ar-AE" sz="2800" dirty="0">
                <a:solidFill>
                  <a:srgbClr val="FF0000"/>
                </a:solidFill>
              </a:rPr>
              <a:t>لام</a:t>
            </a:r>
            <a:r>
              <a:rPr lang="ar-AE" sz="2800" dirty="0"/>
              <a:t> الكلمة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054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/>
              <a:t>كيفية وزن الكلمات 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1790700"/>
            <a:ext cx="9601196" cy="408516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AE" sz="2800" dirty="0"/>
              <a:t>1-الإتيان </a:t>
            </a:r>
            <a:r>
              <a:rPr lang="ar-AE" sz="2800" dirty="0">
                <a:solidFill>
                  <a:srgbClr val="FF0000"/>
                </a:solidFill>
              </a:rPr>
              <a:t>بالجذر الثلاثي </a:t>
            </a:r>
            <a:r>
              <a:rPr lang="ar-AE" sz="2800" dirty="0"/>
              <a:t>للكلمة (أصل الكلمة )  ونقابله بمادة فعل </a:t>
            </a:r>
          </a:p>
          <a:p>
            <a:pPr marL="0" indent="0" algn="r">
              <a:buNone/>
            </a:pPr>
            <a:r>
              <a:rPr lang="ar-AE" sz="2800" dirty="0"/>
              <a:t>2-إذا كانت الكلمة </a:t>
            </a:r>
            <a:r>
              <a:rPr lang="ar-AE" sz="2800" dirty="0">
                <a:solidFill>
                  <a:srgbClr val="FF0000"/>
                </a:solidFill>
              </a:rPr>
              <a:t>رباعية الأصل </a:t>
            </a:r>
            <a:r>
              <a:rPr lang="ar-AE" sz="2800" dirty="0"/>
              <a:t>( مجرد رباعي أي: تتكون من أربعة أحرف أصلية مثل : دحرج – بعثر – طمأن – حصحص) </a:t>
            </a:r>
            <a:r>
              <a:rPr lang="ar-AE" sz="2800" dirty="0">
                <a:solidFill>
                  <a:srgbClr val="FF0000"/>
                </a:solidFill>
              </a:rPr>
              <a:t>نزيد لام على الميزان (فعل </a:t>
            </a:r>
            <a:r>
              <a:rPr lang="ar-AE" sz="2800" dirty="0"/>
              <a:t>) فتصبح </a:t>
            </a:r>
            <a:r>
              <a:rPr lang="ar-AE" sz="2800" dirty="0">
                <a:solidFill>
                  <a:srgbClr val="FF0000"/>
                </a:solidFill>
              </a:rPr>
              <a:t>فَعْلَلَ</a:t>
            </a:r>
            <a:r>
              <a:rPr lang="ar-AE" sz="2800" dirty="0"/>
              <a:t>  (وسوس على وزن فعلل)</a:t>
            </a:r>
          </a:p>
          <a:p>
            <a:pPr marL="0" indent="0" algn="r">
              <a:buNone/>
            </a:pPr>
            <a:r>
              <a:rPr lang="ar-AE" sz="2800" dirty="0"/>
              <a:t>3- إذا كانت هناك </a:t>
            </a:r>
            <a:r>
              <a:rPr lang="ar-AE" sz="2800" dirty="0">
                <a:solidFill>
                  <a:srgbClr val="FF0000"/>
                </a:solidFill>
              </a:rPr>
              <a:t>حروف زائدة </a:t>
            </a:r>
            <a:r>
              <a:rPr lang="ar-AE" sz="2800" dirty="0"/>
              <a:t>تنزل </a:t>
            </a:r>
            <a:r>
              <a:rPr lang="ar-AE" sz="2800" dirty="0">
                <a:solidFill>
                  <a:srgbClr val="FF0000"/>
                </a:solidFill>
              </a:rPr>
              <a:t>كماهي في الميزان بنفس ترتيبها وحركاتها </a:t>
            </a:r>
          </a:p>
          <a:p>
            <a:pPr marL="0" indent="0" algn="r">
              <a:buNone/>
            </a:pPr>
            <a:r>
              <a:rPr lang="ar-AE" sz="2800" dirty="0"/>
              <a:t>مثال   :     تناقش    أصلها   </a:t>
            </a:r>
            <a:r>
              <a:rPr lang="ar-AE" sz="2800" dirty="0">
                <a:solidFill>
                  <a:srgbClr val="002060"/>
                </a:solidFill>
              </a:rPr>
              <a:t>تـَ</a:t>
            </a:r>
            <a:r>
              <a:rPr lang="ar-AE" sz="2800" dirty="0"/>
              <a:t>  </a:t>
            </a:r>
            <a:r>
              <a:rPr lang="ar-AE" sz="2800" dirty="0">
                <a:solidFill>
                  <a:schemeClr val="accent4"/>
                </a:solidFill>
              </a:rPr>
              <a:t>نَـ</a:t>
            </a:r>
            <a:r>
              <a:rPr lang="ar-AE" sz="2800" dirty="0"/>
              <a:t> </a:t>
            </a:r>
            <a:r>
              <a:rPr lang="ar-AE" sz="2800" dirty="0">
                <a:solidFill>
                  <a:srgbClr val="002060"/>
                </a:solidFill>
              </a:rPr>
              <a:t>ا</a:t>
            </a:r>
            <a:r>
              <a:rPr lang="ar-AE" sz="2800" dirty="0">
                <a:solidFill>
                  <a:schemeClr val="accent4"/>
                </a:solidFill>
              </a:rPr>
              <a:t> قـَ</a:t>
            </a:r>
            <a:r>
              <a:rPr lang="ar-AE" sz="2800" dirty="0"/>
              <a:t> </a:t>
            </a:r>
            <a:r>
              <a:rPr lang="ar-AE" sz="2800" dirty="0">
                <a:solidFill>
                  <a:schemeClr val="accent4"/>
                </a:solidFill>
              </a:rPr>
              <a:t>شَ   نَقَشَ  (الحرف الأصلية نزنها بفعل         </a:t>
            </a:r>
          </a:p>
          <a:p>
            <a:pPr marL="0" indent="0" algn="r">
              <a:buNone/>
            </a:pPr>
            <a:r>
              <a:rPr lang="ar-AE" sz="2800" dirty="0"/>
              <a:t>                                   </a:t>
            </a:r>
            <a:r>
              <a:rPr lang="ar-AE" sz="2800" dirty="0">
                <a:solidFill>
                  <a:srgbClr val="002060"/>
                </a:solidFill>
              </a:rPr>
              <a:t>تَـ</a:t>
            </a:r>
            <a:r>
              <a:rPr lang="ar-AE" sz="2800" dirty="0"/>
              <a:t>  </a:t>
            </a:r>
            <a:r>
              <a:rPr lang="ar-AE" sz="2800" dirty="0">
                <a:solidFill>
                  <a:srgbClr val="C00000"/>
                </a:solidFill>
              </a:rPr>
              <a:t>فَـ</a:t>
            </a:r>
            <a:r>
              <a:rPr lang="ar-AE" sz="2800" dirty="0"/>
              <a:t>  </a:t>
            </a:r>
            <a:r>
              <a:rPr lang="ar-AE" sz="2800" dirty="0">
                <a:solidFill>
                  <a:srgbClr val="002060"/>
                </a:solidFill>
              </a:rPr>
              <a:t>ا</a:t>
            </a:r>
            <a:r>
              <a:rPr lang="ar-AE" sz="2800" dirty="0">
                <a:solidFill>
                  <a:srgbClr val="C00000"/>
                </a:solidFill>
              </a:rPr>
              <a:t> عَـ</a:t>
            </a:r>
            <a:r>
              <a:rPr lang="ar-AE" sz="2800" dirty="0"/>
              <a:t> </a:t>
            </a:r>
            <a:r>
              <a:rPr lang="ar-AE" sz="2800" dirty="0">
                <a:solidFill>
                  <a:srgbClr val="C00000"/>
                </a:solidFill>
              </a:rPr>
              <a:t>لَ    فَعَلَ   </a:t>
            </a:r>
            <a:r>
              <a:rPr lang="ar-AE" sz="2800" dirty="0">
                <a:solidFill>
                  <a:srgbClr val="002060"/>
                </a:solidFill>
              </a:rPr>
              <a:t>( الحروف الزائدة تنزل كماهي 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2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AE" sz="3600" dirty="0"/>
              <a:t>تابع كيفية وزن الكلمات :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1917700"/>
            <a:ext cx="9601196" cy="3958168"/>
          </a:xfrm>
        </p:spPr>
        <p:txBody>
          <a:bodyPr/>
          <a:lstStyle/>
          <a:p>
            <a:pPr marL="0" indent="0" algn="r">
              <a:buNone/>
            </a:pPr>
            <a:r>
              <a:rPr lang="ar-AE" dirty="0">
                <a:solidFill>
                  <a:srgbClr val="FF0000"/>
                </a:solidFill>
              </a:rPr>
              <a:t>تَدَحْرَجَ</a:t>
            </a:r>
            <a:r>
              <a:rPr lang="ar-AE" dirty="0"/>
              <a:t> على وزن </a:t>
            </a:r>
            <a:r>
              <a:rPr lang="ar-AE" dirty="0">
                <a:solidFill>
                  <a:srgbClr val="FF0000"/>
                </a:solidFill>
              </a:rPr>
              <a:t>تَفَعْلَلَ</a:t>
            </a:r>
            <a:r>
              <a:rPr lang="ar-AE" dirty="0"/>
              <a:t>                               </a:t>
            </a:r>
            <a:r>
              <a:rPr lang="ar-AE" dirty="0">
                <a:solidFill>
                  <a:srgbClr val="FF0000"/>
                </a:solidFill>
              </a:rPr>
              <a:t>وَسْوَسَةٌ</a:t>
            </a:r>
            <a:r>
              <a:rPr lang="ar-AE" dirty="0"/>
              <a:t> على وزن </a:t>
            </a:r>
            <a:r>
              <a:rPr lang="ar-AE" dirty="0">
                <a:solidFill>
                  <a:srgbClr val="FF0000"/>
                </a:solidFill>
              </a:rPr>
              <a:t>فَعْلَلَةٌ</a:t>
            </a:r>
          </a:p>
          <a:p>
            <a:pPr marL="0" indent="0" algn="r">
              <a:buNone/>
            </a:pPr>
            <a:r>
              <a:rPr lang="ar-AE" dirty="0">
                <a:solidFill>
                  <a:schemeClr val="tx1"/>
                </a:solidFill>
              </a:rPr>
              <a:t>4- إذا </a:t>
            </a:r>
            <a:r>
              <a:rPr lang="ar-AE" dirty="0">
                <a:solidFill>
                  <a:srgbClr val="FF0000"/>
                </a:solidFill>
              </a:rPr>
              <a:t>حذف</a:t>
            </a:r>
            <a:r>
              <a:rPr lang="ar-AE" dirty="0">
                <a:solidFill>
                  <a:schemeClr val="tx1"/>
                </a:solidFill>
              </a:rPr>
              <a:t> حرف من </a:t>
            </a:r>
            <a:r>
              <a:rPr lang="ar-AE" dirty="0">
                <a:solidFill>
                  <a:srgbClr val="FF0000"/>
                </a:solidFill>
              </a:rPr>
              <a:t>الأحرف الأصلية </a:t>
            </a:r>
            <a:r>
              <a:rPr lang="ar-AE" dirty="0">
                <a:solidFill>
                  <a:schemeClr val="tx1"/>
                </a:solidFill>
              </a:rPr>
              <a:t>للكلمة </a:t>
            </a:r>
            <a:r>
              <a:rPr lang="ar-AE" dirty="0">
                <a:solidFill>
                  <a:srgbClr val="FF0000"/>
                </a:solidFill>
              </a:rPr>
              <a:t>يحذف</a:t>
            </a:r>
            <a:r>
              <a:rPr lang="ar-AE" dirty="0">
                <a:solidFill>
                  <a:schemeClr val="tx1"/>
                </a:solidFill>
              </a:rPr>
              <a:t> ما </a:t>
            </a:r>
            <a:r>
              <a:rPr lang="ar-AE" dirty="0">
                <a:solidFill>
                  <a:srgbClr val="FF0000"/>
                </a:solidFill>
              </a:rPr>
              <a:t>يقابله في الميزان </a:t>
            </a:r>
          </a:p>
          <a:p>
            <a:pPr marL="0" indent="0" algn="r">
              <a:buNone/>
            </a:pPr>
            <a:r>
              <a:rPr lang="ar-AE" dirty="0">
                <a:solidFill>
                  <a:srgbClr val="FF0000"/>
                </a:solidFill>
              </a:rPr>
              <a:t>مثال :( قف )</a:t>
            </a:r>
          </a:p>
          <a:p>
            <a:pPr marL="0" indent="0" algn="r">
              <a:buNone/>
            </a:pPr>
            <a:r>
              <a:rPr lang="ar-AE" dirty="0">
                <a:solidFill>
                  <a:srgbClr val="FF0000"/>
                </a:solidFill>
              </a:rPr>
              <a:t>     قـِ فْ           أصلها              وَ قـَ  فَ    </a:t>
            </a:r>
            <a:r>
              <a:rPr lang="ar-AE" dirty="0">
                <a:solidFill>
                  <a:schemeClr val="tx2"/>
                </a:solidFill>
              </a:rPr>
              <a:t>( عند الإتيان بالفعل الأمر من الفعل وقف  </a:t>
            </a:r>
          </a:p>
          <a:p>
            <a:pPr marL="0" indent="0" algn="r">
              <a:buNone/>
            </a:pPr>
            <a:r>
              <a:rPr lang="ar-AE" dirty="0">
                <a:solidFill>
                  <a:srgbClr val="FF0000"/>
                </a:solidFill>
              </a:rPr>
              <a:t>    عِـ لْ                                  فـَ عـَ  لَ    </a:t>
            </a:r>
            <a:r>
              <a:rPr lang="ar-AE" dirty="0">
                <a:solidFill>
                  <a:schemeClr val="tx2"/>
                </a:solidFill>
              </a:rPr>
              <a:t>(نجد أنه حذف منه حرف الواو فيحذف ما</a:t>
            </a:r>
          </a:p>
          <a:p>
            <a:pPr marL="0" indent="0" algn="r">
              <a:buNone/>
            </a:pPr>
            <a:r>
              <a:rPr lang="ar-AE" dirty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ar-AE" dirty="0">
                <a:solidFill>
                  <a:schemeClr val="tx2"/>
                </a:solidFill>
              </a:rPr>
              <a:t>يقابله في الميزان  فحرف الواو يقابله</a:t>
            </a:r>
          </a:p>
          <a:p>
            <a:pPr marL="0" indent="0" algn="r">
              <a:buNone/>
            </a:pPr>
            <a:r>
              <a:rPr lang="ar-AE" dirty="0">
                <a:solidFill>
                  <a:schemeClr val="tx2"/>
                </a:solidFill>
              </a:rPr>
              <a:t>                                                               في الميزان حرف الفاء فنحذفه</a:t>
            </a:r>
          </a:p>
        </p:txBody>
      </p:sp>
    </p:spTree>
    <p:extLst>
      <p:ext uri="{BB962C8B-B14F-4D97-AF65-F5344CB8AC3E}">
        <p14:creationId xmlns:p14="http://schemas.microsoft.com/office/powerpoint/2010/main" val="376278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/>
              <a:t>تدريبات الكتاب :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0800"/>
            <a:ext cx="10274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7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647700"/>
            <a:ext cx="10553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255</Words>
  <Application>Microsoft Office PowerPoint</Application>
  <PresentationFormat>شاشة عريضة</PresentationFormat>
  <Paragraphs>26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(A) Arslan Wessam B</vt:lpstr>
      <vt:lpstr>Arial</vt:lpstr>
      <vt:lpstr>Garamond</vt:lpstr>
      <vt:lpstr>عضوي</vt:lpstr>
      <vt:lpstr>عرض تقديمي في PowerPoint</vt:lpstr>
      <vt:lpstr>نواتج التعلم :</vt:lpstr>
      <vt:lpstr>ما المقصود بالميزان الصرفي ؟ </vt:lpstr>
      <vt:lpstr>كيفية وزن الكلمات :</vt:lpstr>
      <vt:lpstr>تابع كيفية وزن الكلمات :</vt:lpstr>
      <vt:lpstr>تدريبات الكتاب :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BaS9har</cp:lastModifiedBy>
  <cp:revision>8</cp:revision>
  <dcterms:created xsi:type="dcterms:W3CDTF">2020-09-26T18:45:41Z</dcterms:created>
  <dcterms:modified xsi:type="dcterms:W3CDTF">2026-01-14T00:31:29Z</dcterms:modified>
</cp:coreProperties>
</file>